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59" r:id="rId8"/>
    <p:sldId id="260" r:id="rId9"/>
    <p:sldId id="278" r:id="rId10"/>
    <p:sldId id="279" r:id="rId11"/>
    <p:sldId id="280" r:id="rId12"/>
    <p:sldId id="281" r:id="rId13"/>
    <p:sldId id="282" r:id="rId14"/>
    <p:sldId id="283" r:id="rId15"/>
    <p:sldId id="284" r:id="rId16"/>
    <p:sldId id="266"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991F4-6392-48B7-8F95-3F51007CEDC9}" v="51" dt="2024-12-01T15:15:26.25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32" autoAdjust="0"/>
  </p:normalViewPr>
  <p:slideViewPr>
    <p:cSldViewPr snapToGrid="0">
      <p:cViewPr varScale="1">
        <p:scale>
          <a:sx n="82" d="100"/>
          <a:sy n="82" d="100"/>
        </p:scale>
        <p:origin x="67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linkedin.com/in/bhushan-dhawas-0ab2a131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hyperlink" Target="http://www.linkedin.com/in/bhushan-dhawas-0ab2a1315"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1374014" y="1847460"/>
            <a:ext cx="3927933" cy="654023"/>
          </a:xfrm>
        </p:spPr>
        <p:txBody>
          <a:bodyPr/>
          <a:lstStyle/>
          <a:p>
            <a:r>
              <a:rPr lang="en-US" sz="2000" dirty="0">
                <a:solidFill>
                  <a:schemeClr val="accent3">
                    <a:lumMod val="40000"/>
                    <a:lumOff val="60000"/>
                  </a:schemeClr>
                </a:solidFill>
                <a:latin typeface="Aptos Display" panose="020B0004020202020204" pitchFamily="34" charset="0"/>
              </a:rPr>
              <a:t>Mobile sales analysis </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120477" y="4731500"/>
            <a:ext cx="4087629" cy="816022"/>
          </a:xfrm>
        </p:spPr>
        <p:txBody>
          <a:bodyPr>
            <a:normAutofit/>
          </a:bodyPr>
          <a:lstStyle/>
          <a:p>
            <a:r>
              <a:rPr lang="en-US" sz="1400" dirty="0"/>
              <a:t>Project By – </a:t>
            </a:r>
            <a:r>
              <a:rPr lang="en-US" sz="2000" b="1" dirty="0"/>
              <a:t>Bhushan Prabhakar Dhawas​​</a:t>
            </a:r>
          </a:p>
          <a:p>
            <a:r>
              <a:rPr lang="en-US" sz="1400" dirty="0"/>
              <a:t>LinkedIn – </a:t>
            </a:r>
            <a:r>
              <a:rPr lang="en-US" sz="1600" dirty="0"/>
              <a:t>(</a:t>
            </a:r>
            <a:r>
              <a:rPr lang="en-US" sz="1600" dirty="0">
                <a:hlinkClick r:id="rId2"/>
              </a:rPr>
              <a:t>Link</a:t>
            </a:r>
            <a:r>
              <a:rPr lang="en-US" sz="1600" dirty="0"/>
              <a:t>)</a:t>
            </a:r>
          </a:p>
        </p:txBody>
      </p:sp>
      <p:pic>
        <p:nvPicPr>
          <p:cNvPr id="3" name="Picture 2">
            <a:extLst>
              <a:ext uri="{FF2B5EF4-FFF2-40B4-BE49-F238E27FC236}">
                <a16:creationId xmlns:a16="http://schemas.microsoft.com/office/drawing/2014/main" id="{B4B9E32A-DACC-AFF9-78C5-4C6F2CE8663F}"/>
              </a:ext>
            </a:extLst>
          </p:cNvPr>
          <p:cNvPicPr>
            <a:picLocks noChangeAspect="1"/>
          </p:cNvPicPr>
          <p:nvPr/>
        </p:nvPicPr>
        <p:blipFill>
          <a:blip r:embed="rId3"/>
          <a:stretch>
            <a:fillRect/>
          </a:stretch>
        </p:blipFill>
        <p:spPr>
          <a:xfrm>
            <a:off x="713102" y="-1614942"/>
            <a:ext cx="5382898" cy="5394279"/>
          </a:xfrm>
          <a:prstGeom prst="rect">
            <a:avLst/>
          </a:prstGeom>
        </p:spPr>
      </p:pic>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B10E8-7765-8E1C-5AFE-737504758C1A}"/>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B7126D4C-3B5B-3E62-F881-C18118003803}"/>
              </a:ext>
            </a:extLst>
          </p:cNvPr>
          <p:cNvSpPr>
            <a:spLocks noGrp="1"/>
          </p:cNvSpPr>
          <p:nvPr>
            <p:ph type="title"/>
          </p:nvPr>
        </p:nvSpPr>
        <p:spPr>
          <a:xfrm>
            <a:off x="3345998" y="338648"/>
            <a:ext cx="6971643" cy="575890"/>
          </a:xfrm>
        </p:spPr>
        <p:txBody>
          <a:bodyPr/>
          <a:lstStyle/>
          <a:p>
            <a:r>
              <a:rPr lang="en-IN" dirty="0"/>
              <a:t>Payment Methods Analysis</a:t>
            </a:r>
            <a:endParaRPr lang="en-US" dirty="0"/>
          </a:p>
        </p:txBody>
      </p:sp>
      <p:pic>
        <p:nvPicPr>
          <p:cNvPr id="42" name="Picture Placeholder 41" descr="box icon">
            <a:extLst>
              <a:ext uri="{FF2B5EF4-FFF2-40B4-BE49-F238E27FC236}">
                <a16:creationId xmlns:a16="http://schemas.microsoft.com/office/drawing/2014/main" id="{01CDAE5D-88B3-21B0-9B40-1772FC1D0B1A}"/>
              </a:ext>
            </a:extLst>
          </p:cNvPr>
          <p:cNvPicPr>
            <a:picLocks noGrp="1" noChangeAspect="1"/>
          </p:cNvPicPr>
          <p:nvPr>
            <p:ph type="pic" sz="quarter" idx="26"/>
          </p:nvPr>
        </p:nvPicPr>
        <p:blipFill>
          <a:blip r:embed="rId2"/>
          <a:srcRect l="375" r="375"/>
          <a:stretch>
            <a:fillRect/>
          </a:stretch>
        </p:blipFill>
        <p:spPr>
          <a:xfrm>
            <a:off x="3805263" y="1273710"/>
            <a:ext cx="603504" cy="603504"/>
          </a:xfrm>
          <a:prstGeom prst="rect">
            <a:avLst/>
          </a:prstGeom>
        </p:spPr>
      </p:pic>
      <p:sp>
        <p:nvSpPr>
          <p:cNvPr id="76" name="Text Placeholder 75">
            <a:extLst>
              <a:ext uri="{FF2B5EF4-FFF2-40B4-BE49-F238E27FC236}">
                <a16:creationId xmlns:a16="http://schemas.microsoft.com/office/drawing/2014/main" id="{618C984C-D06C-45EF-30A4-58E1701AADD4}"/>
              </a:ext>
            </a:extLst>
          </p:cNvPr>
          <p:cNvSpPr>
            <a:spLocks noGrp="1"/>
          </p:cNvSpPr>
          <p:nvPr>
            <p:ph type="body" sz="quarter" idx="12"/>
          </p:nvPr>
        </p:nvSpPr>
        <p:spPr>
          <a:xfrm>
            <a:off x="4474081" y="1401381"/>
            <a:ext cx="4985144" cy="348162"/>
          </a:xfrm>
        </p:spPr>
        <p:txBody>
          <a:bodyPr/>
          <a:lstStyle/>
          <a:p>
            <a:r>
              <a:rPr lang="en-IN" sz="2000" b="1" dirty="0"/>
              <a:t>Popular Payment Methods:</a:t>
            </a:r>
            <a:endParaRPr lang="en-US" sz="2000" b="1" dirty="0"/>
          </a:p>
        </p:txBody>
      </p:sp>
      <p:pic>
        <p:nvPicPr>
          <p:cNvPr id="45" name="Picture Placeholder 44" descr="clipboard with check list icon">
            <a:extLst>
              <a:ext uri="{FF2B5EF4-FFF2-40B4-BE49-F238E27FC236}">
                <a16:creationId xmlns:a16="http://schemas.microsoft.com/office/drawing/2014/main" id="{AB3D076A-5E8B-AFD7-6E61-00FF51E688BD}"/>
              </a:ext>
            </a:extLst>
          </p:cNvPr>
          <p:cNvPicPr>
            <a:picLocks noGrp="1" noChangeAspect="1"/>
          </p:cNvPicPr>
          <p:nvPr>
            <p:ph type="pic" sz="quarter" idx="28"/>
          </p:nvPr>
        </p:nvPicPr>
        <p:blipFill>
          <a:blip r:embed="rId3"/>
          <a:srcRect l="375" r="375"/>
          <a:stretch>
            <a:fillRect/>
          </a:stretch>
        </p:blipFill>
        <p:spPr>
          <a:xfrm>
            <a:off x="3978426" y="4157184"/>
            <a:ext cx="603504" cy="603504"/>
          </a:xfrm>
          <a:prstGeom prst="rect">
            <a:avLst/>
          </a:prstGeom>
        </p:spPr>
      </p:pic>
      <p:sp>
        <p:nvSpPr>
          <p:cNvPr id="99" name="Text Placeholder 98">
            <a:extLst>
              <a:ext uri="{FF2B5EF4-FFF2-40B4-BE49-F238E27FC236}">
                <a16:creationId xmlns:a16="http://schemas.microsoft.com/office/drawing/2014/main" id="{4211FDD6-D3E7-BA7D-9178-6EC5A907BEE7}"/>
              </a:ext>
            </a:extLst>
          </p:cNvPr>
          <p:cNvSpPr>
            <a:spLocks noGrp="1"/>
          </p:cNvSpPr>
          <p:nvPr>
            <p:ph type="body" sz="quarter" idx="23"/>
          </p:nvPr>
        </p:nvSpPr>
        <p:spPr>
          <a:xfrm>
            <a:off x="4658393" y="4305213"/>
            <a:ext cx="4731845" cy="348162"/>
          </a:xfrm>
        </p:spPr>
        <p:txBody>
          <a:bodyPr/>
          <a:lstStyle/>
          <a:p>
            <a:r>
              <a:rPr lang="en-IN" sz="2000" b="1" dirty="0"/>
              <a:t>Actionable Insight:</a:t>
            </a:r>
            <a:endParaRPr lang="en-US" sz="2000" b="1" dirty="0"/>
          </a:p>
        </p:txBody>
      </p:sp>
      <p:sp>
        <p:nvSpPr>
          <p:cNvPr id="100" name="Text Placeholder 99">
            <a:extLst>
              <a:ext uri="{FF2B5EF4-FFF2-40B4-BE49-F238E27FC236}">
                <a16:creationId xmlns:a16="http://schemas.microsoft.com/office/drawing/2014/main" id="{CD37097C-C2CE-3C00-C524-3CC27C7395DB}"/>
              </a:ext>
            </a:extLst>
          </p:cNvPr>
          <p:cNvSpPr>
            <a:spLocks noGrp="1"/>
          </p:cNvSpPr>
          <p:nvPr>
            <p:ph type="body" sz="quarter" idx="24"/>
          </p:nvPr>
        </p:nvSpPr>
        <p:spPr>
          <a:xfrm>
            <a:off x="4581930" y="4647800"/>
            <a:ext cx="6863794" cy="1068469"/>
          </a:xfrm>
        </p:spPr>
        <p:txBody>
          <a:bodyPr/>
          <a:lstStyle/>
          <a:p>
            <a:r>
              <a:rPr lang="en-US" sz="1800" dirty="0"/>
              <a:t>Focus on digital payment incentives such as UPI and Credit Card cashback to drive higher transactions.</a:t>
            </a:r>
            <a:endParaRPr lang="en-ZA" sz="1800" dirty="0"/>
          </a:p>
        </p:txBody>
      </p:sp>
      <p:sp>
        <p:nvSpPr>
          <p:cNvPr id="6" name="Text Placeholder 97">
            <a:extLst>
              <a:ext uri="{FF2B5EF4-FFF2-40B4-BE49-F238E27FC236}">
                <a16:creationId xmlns:a16="http://schemas.microsoft.com/office/drawing/2014/main" id="{1FB522D8-AB0C-CE62-CCCA-B6D6C820B400}"/>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2" name="Text Placeholder 1">
            <a:extLst>
              <a:ext uri="{FF2B5EF4-FFF2-40B4-BE49-F238E27FC236}">
                <a16:creationId xmlns:a16="http://schemas.microsoft.com/office/drawing/2014/main" id="{24E86732-654A-A0EE-1980-0FE0327CC9A4}"/>
              </a:ext>
            </a:extLst>
          </p:cNvPr>
          <p:cNvSpPr>
            <a:spLocks noGrp="1" noChangeArrowheads="1"/>
          </p:cNvSpPr>
          <p:nvPr>
            <p:ph type="body" sz="quarter" idx="13"/>
          </p:nvPr>
        </p:nvSpPr>
        <p:spPr bwMode="auto">
          <a:xfrm>
            <a:off x="4490380" y="1880551"/>
            <a:ext cx="215982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Cash: 26.36%</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Credit Card: 24.69%</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UPI: 24.22%</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Debit Card: 24.2% </a:t>
            </a:r>
          </a:p>
        </p:txBody>
      </p:sp>
    </p:spTree>
    <p:extLst>
      <p:ext uri="{BB962C8B-B14F-4D97-AF65-F5344CB8AC3E}">
        <p14:creationId xmlns:p14="http://schemas.microsoft.com/office/powerpoint/2010/main" val="33392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01CC-251B-D941-CF40-31F87F6A7934}"/>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82D1ECA3-DC5A-998D-D0D8-D5B2DCDB4544}"/>
              </a:ext>
            </a:extLst>
          </p:cNvPr>
          <p:cNvSpPr>
            <a:spLocks noGrp="1"/>
          </p:cNvSpPr>
          <p:nvPr>
            <p:ph type="title"/>
          </p:nvPr>
        </p:nvSpPr>
        <p:spPr>
          <a:xfrm>
            <a:off x="3076544" y="706876"/>
            <a:ext cx="8474754" cy="575890"/>
          </a:xfrm>
        </p:spPr>
        <p:txBody>
          <a:bodyPr/>
          <a:lstStyle/>
          <a:p>
            <a:r>
              <a:rPr lang="en-US" dirty="0"/>
              <a:t>Sales by Day of the Week</a:t>
            </a:r>
          </a:p>
        </p:txBody>
      </p:sp>
      <p:pic>
        <p:nvPicPr>
          <p:cNvPr id="42" name="Picture Placeholder 41" descr="box icon">
            <a:extLst>
              <a:ext uri="{FF2B5EF4-FFF2-40B4-BE49-F238E27FC236}">
                <a16:creationId xmlns:a16="http://schemas.microsoft.com/office/drawing/2014/main" id="{0B6DC231-CB6F-EB59-BF86-51FDE2191599}"/>
              </a:ext>
            </a:extLst>
          </p:cNvPr>
          <p:cNvPicPr>
            <a:picLocks noGrp="1" noChangeAspect="1"/>
          </p:cNvPicPr>
          <p:nvPr>
            <p:ph type="pic" sz="quarter" idx="26"/>
          </p:nvPr>
        </p:nvPicPr>
        <p:blipFill>
          <a:blip r:embed="rId2"/>
          <a:srcRect l="375" r="375"/>
          <a:stretch>
            <a:fillRect/>
          </a:stretch>
        </p:blipFill>
        <p:spPr>
          <a:xfrm>
            <a:off x="3870577" y="1979686"/>
            <a:ext cx="603504" cy="603504"/>
          </a:xfrm>
          <a:prstGeom prst="rect">
            <a:avLst/>
          </a:prstGeom>
        </p:spPr>
      </p:pic>
      <p:sp>
        <p:nvSpPr>
          <p:cNvPr id="76" name="Text Placeholder 75">
            <a:extLst>
              <a:ext uri="{FF2B5EF4-FFF2-40B4-BE49-F238E27FC236}">
                <a16:creationId xmlns:a16="http://schemas.microsoft.com/office/drawing/2014/main" id="{5E0087A5-77D3-4079-F9B9-46B6D39D827B}"/>
              </a:ext>
            </a:extLst>
          </p:cNvPr>
          <p:cNvSpPr>
            <a:spLocks noGrp="1"/>
          </p:cNvSpPr>
          <p:nvPr>
            <p:ph type="body" sz="quarter" idx="12"/>
          </p:nvPr>
        </p:nvSpPr>
        <p:spPr>
          <a:xfrm>
            <a:off x="4581931" y="2096095"/>
            <a:ext cx="3936895" cy="348162"/>
          </a:xfrm>
        </p:spPr>
        <p:txBody>
          <a:bodyPr/>
          <a:lstStyle/>
          <a:p>
            <a:r>
              <a:rPr lang="en-IN" sz="2000" b="1" dirty="0"/>
              <a:t>Best Days for Sales:</a:t>
            </a:r>
            <a:endParaRPr lang="en-US" sz="2000" b="1" dirty="0"/>
          </a:p>
        </p:txBody>
      </p:sp>
      <p:sp>
        <p:nvSpPr>
          <p:cNvPr id="77" name="Text Placeholder 76">
            <a:extLst>
              <a:ext uri="{FF2B5EF4-FFF2-40B4-BE49-F238E27FC236}">
                <a16:creationId xmlns:a16="http://schemas.microsoft.com/office/drawing/2014/main" id="{37719CD4-C55E-6A48-75ED-FC662EEA3E9C}"/>
              </a:ext>
            </a:extLst>
          </p:cNvPr>
          <p:cNvSpPr>
            <a:spLocks noGrp="1"/>
          </p:cNvSpPr>
          <p:nvPr>
            <p:ph type="body" sz="quarter" idx="13"/>
          </p:nvPr>
        </p:nvSpPr>
        <p:spPr>
          <a:xfrm>
            <a:off x="4474081" y="2638971"/>
            <a:ext cx="6863793" cy="636682"/>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t>Monday and Friday (~26.4M sales).</a:t>
            </a:r>
            <a:endParaRPr lang="en-US" altLang="en-US" sz="1800" dirty="0"/>
          </a:p>
        </p:txBody>
      </p:sp>
      <p:pic>
        <p:nvPicPr>
          <p:cNvPr id="45" name="Picture Placeholder 44" descr="clipboard with check list icon">
            <a:extLst>
              <a:ext uri="{FF2B5EF4-FFF2-40B4-BE49-F238E27FC236}">
                <a16:creationId xmlns:a16="http://schemas.microsoft.com/office/drawing/2014/main" id="{F059C790-E717-198F-EA73-BBDEE24C4614}"/>
              </a:ext>
            </a:extLst>
          </p:cNvPr>
          <p:cNvPicPr>
            <a:picLocks noGrp="1" noChangeAspect="1"/>
          </p:cNvPicPr>
          <p:nvPr>
            <p:ph type="pic" sz="quarter" idx="28"/>
          </p:nvPr>
        </p:nvPicPr>
        <p:blipFill>
          <a:blip r:embed="rId3"/>
          <a:srcRect l="375" r="375"/>
          <a:stretch>
            <a:fillRect/>
          </a:stretch>
        </p:blipFill>
        <p:spPr>
          <a:xfrm>
            <a:off x="3870577" y="4459657"/>
            <a:ext cx="603504" cy="603504"/>
          </a:xfrm>
          <a:prstGeom prst="rect">
            <a:avLst/>
          </a:prstGeom>
        </p:spPr>
      </p:pic>
      <p:sp>
        <p:nvSpPr>
          <p:cNvPr id="99" name="Text Placeholder 98">
            <a:extLst>
              <a:ext uri="{FF2B5EF4-FFF2-40B4-BE49-F238E27FC236}">
                <a16:creationId xmlns:a16="http://schemas.microsoft.com/office/drawing/2014/main" id="{305B6F22-4E6D-98F1-816E-ED5F51B5A25E}"/>
              </a:ext>
            </a:extLst>
          </p:cNvPr>
          <p:cNvSpPr>
            <a:spLocks noGrp="1"/>
          </p:cNvSpPr>
          <p:nvPr>
            <p:ph type="body" sz="quarter" idx="23"/>
          </p:nvPr>
        </p:nvSpPr>
        <p:spPr>
          <a:xfrm>
            <a:off x="4581930" y="4595715"/>
            <a:ext cx="4731845" cy="348162"/>
          </a:xfrm>
        </p:spPr>
        <p:txBody>
          <a:bodyPr/>
          <a:lstStyle/>
          <a:p>
            <a:r>
              <a:rPr lang="en-IN" sz="2000" b="1" dirty="0"/>
              <a:t>Action Plan</a:t>
            </a:r>
            <a:endParaRPr lang="en-US" sz="2000" b="1" dirty="0"/>
          </a:p>
        </p:txBody>
      </p:sp>
      <p:sp>
        <p:nvSpPr>
          <p:cNvPr id="100" name="Text Placeholder 99">
            <a:extLst>
              <a:ext uri="{FF2B5EF4-FFF2-40B4-BE49-F238E27FC236}">
                <a16:creationId xmlns:a16="http://schemas.microsoft.com/office/drawing/2014/main" id="{6C63A770-E266-6428-90C3-856451596D1C}"/>
              </a:ext>
            </a:extLst>
          </p:cNvPr>
          <p:cNvSpPr>
            <a:spLocks noGrp="1"/>
          </p:cNvSpPr>
          <p:nvPr>
            <p:ph type="body" sz="quarter" idx="24"/>
          </p:nvPr>
        </p:nvSpPr>
        <p:spPr>
          <a:xfrm>
            <a:off x="4581930" y="4943877"/>
            <a:ext cx="6863794" cy="1068469"/>
          </a:xfrm>
        </p:spPr>
        <p:txBody>
          <a:bodyPr/>
          <a:lstStyle/>
          <a:p>
            <a:r>
              <a:rPr lang="en-US" sz="1800" dirty="0"/>
              <a:t>Introduce mid-week sales promotions to boost performance on slower days.</a:t>
            </a:r>
            <a:endParaRPr lang="en-ZA" sz="1800" dirty="0"/>
          </a:p>
        </p:txBody>
      </p:sp>
      <p:sp>
        <p:nvSpPr>
          <p:cNvPr id="6" name="Text Placeholder 97">
            <a:extLst>
              <a:ext uri="{FF2B5EF4-FFF2-40B4-BE49-F238E27FC236}">
                <a16:creationId xmlns:a16="http://schemas.microsoft.com/office/drawing/2014/main" id="{C438F2D3-DEA6-C440-B546-A6639AC28D69}"/>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2" name="Text Placeholder 75">
            <a:extLst>
              <a:ext uri="{FF2B5EF4-FFF2-40B4-BE49-F238E27FC236}">
                <a16:creationId xmlns:a16="http://schemas.microsoft.com/office/drawing/2014/main" id="{7D82836E-38B2-FBDB-D164-BA30028D0C9E}"/>
              </a:ext>
            </a:extLst>
          </p:cNvPr>
          <p:cNvSpPr txBox="1">
            <a:spLocks/>
          </p:cNvSpPr>
          <p:nvPr/>
        </p:nvSpPr>
        <p:spPr>
          <a:xfrm>
            <a:off x="4581930" y="3363250"/>
            <a:ext cx="5700405" cy="348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dirty="0"/>
              <a:t>Lowest Sales Days:</a:t>
            </a:r>
            <a:endParaRPr lang="en-US" sz="2000" b="1" dirty="0"/>
          </a:p>
        </p:txBody>
      </p:sp>
      <p:sp>
        <p:nvSpPr>
          <p:cNvPr id="3" name="Text Placeholder 76">
            <a:extLst>
              <a:ext uri="{FF2B5EF4-FFF2-40B4-BE49-F238E27FC236}">
                <a16:creationId xmlns:a16="http://schemas.microsoft.com/office/drawing/2014/main" id="{5BC434A1-16B2-0B61-2BCD-9AA43B994FCA}"/>
              </a:ext>
            </a:extLst>
          </p:cNvPr>
          <p:cNvSpPr txBox="1">
            <a:spLocks/>
          </p:cNvSpPr>
          <p:nvPr/>
        </p:nvSpPr>
        <p:spPr>
          <a:xfrm>
            <a:off x="4474081" y="3822975"/>
            <a:ext cx="8474754"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Tx/>
              <a:buChar char="•"/>
            </a:pPr>
            <a:r>
              <a:rPr lang="en-US" sz="1800" dirty="0"/>
              <a:t>Wednesday and Thursday (~23.2M sales)</a:t>
            </a:r>
            <a:endParaRPr lang="en-US" altLang="en-US" sz="1800" dirty="0"/>
          </a:p>
        </p:txBody>
      </p:sp>
      <p:pic>
        <p:nvPicPr>
          <p:cNvPr id="4" name="Picture Placeholder 41" descr="box icon">
            <a:extLst>
              <a:ext uri="{FF2B5EF4-FFF2-40B4-BE49-F238E27FC236}">
                <a16:creationId xmlns:a16="http://schemas.microsoft.com/office/drawing/2014/main" id="{28F96E63-EE88-906D-71F1-9A2EDAEB47FD}"/>
              </a:ext>
            </a:extLst>
          </p:cNvPr>
          <p:cNvPicPr>
            <a:picLocks noChangeAspect="1"/>
          </p:cNvPicPr>
          <p:nvPr/>
        </p:nvPicPr>
        <p:blipFill>
          <a:blip r:embed="rId2"/>
          <a:srcRect l="375" r="375"/>
          <a:stretch>
            <a:fillRect/>
          </a:stretch>
        </p:blipFill>
        <p:spPr>
          <a:xfrm>
            <a:off x="3853702" y="3219471"/>
            <a:ext cx="603504" cy="603504"/>
          </a:xfrm>
          <a:prstGeom prst="rect">
            <a:avLst/>
          </a:prstGeom>
        </p:spPr>
      </p:pic>
    </p:spTree>
    <p:extLst>
      <p:ext uri="{BB962C8B-B14F-4D97-AF65-F5344CB8AC3E}">
        <p14:creationId xmlns:p14="http://schemas.microsoft.com/office/powerpoint/2010/main" val="116848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45E80-6017-E06B-5086-35D093622319}"/>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C74E17A7-9D6B-0946-47DC-C0C316AA97FB}"/>
              </a:ext>
            </a:extLst>
          </p:cNvPr>
          <p:cNvSpPr>
            <a:spLocks noGrp="1"/>
          </p:cNvSpPr>
          <p:nvPr>
            <p:ph type="title"/>
          </p:nvPr>
        </p:nvSpPr>
        <p:spPr>
          <a:xfrm>
            <a:off x="2663255" y="450864"/>
            <a:ext cx="8569193" cy="575890"/>
          </a:xfrm>
        </p:spPr>
        <p:txBody>
          <a:bodyPr/>
          <a:lstStyle/>
          <a:p>
            <a:r>
              <a:rPr lang="en-IN" dirty="0"/>
              <a:t>Year-over-Year Performance</a:t>
            </a:r>
            <a:endParaRPr lang="en-US" dirty="0"/>
          </a:p>
        </p:txBody>
      </p:sp>
      <p:pic>
        <p:nvPicPr>
          <p:cNvPr id="42" name="Picture Placeholder 41" descr="box icon">
            <a:extLst>
              <a:ext uri="{FF2B5EF4-FFF2-40B4-BE49-F238E27FC236}">
                <a16:creationId xmlns:a16="http://schemas.microsoft.com/office/drawing/2014/main" id="{C3059086-63A3-4E30-8E3B-95F63D90731D}"/>
              </a:ext>
            </a:extLst>
          </p:cNvPr>
          <p:cNvPicPr>
            <a:picLocks noGrp="1" noChangeAspect="1"/>
          </p:cNvPicPr>
          <p:nvPr>
            <p:ph type="pic" sz="quarter" idx="26"/>
          </p:nvPr>
        </p:nvPicPr>
        <p:blipFill>
          <a:blip r:embed="rId2"/>
          <a:srcRect l="375" r="375"/>
          <a:stretch>
            <a:fillRect/>
          </a:stretch>
        </p:blipFill>
        <p:spPr>
          <a:xfrm>
            <a:off x="3805263" y="1273710"/>
            <a:ext cx="603504" cy="603504"/>
          </a:xfrm>
          <a:prstGeom prst="rect">
            <a:avLst/>
          </a:prstGeom>
        </p:spPr>
      </p:pic>
      <p:sp>
        <p:nvSpPr>
          <p:cNvPr id="76" name="Text Placeholder 75">
            <a:extLst>
              <a:ext uri="{FF2B5EF4-FFF2-40B4-BE49-F238E27FC236}">
                <a16:creationId xmlns:a16="http://schemas.microsoft.com/office/drawing/2014/main" id="{1D5C86F4-A911-5A14-BE4C-04A07C31FD27}"/>
              </a:ext>
            </a:extLst>
          </p:cNvPr>
          <p:cNvSpPr>
            <a:spLocks noGrp="1"/>
          </p:cNvSpPr>
          <p:nvPr>
            <p:ph type="body" sz="quarter" idx="12"/>
          </p:nvPr>
        </p:nvSpPr>
        <p:spPr>
          <a:xfrm>
            <a:off x="4474081" y="1401381"/>
            <a:ext cx="4912515" cy="348162"/>
          </a:xfrm>
        </p:spPr>
        <p:txBody>
          <a:bodyPr/>
          <a:lstStyle/>
          <a:p>
            <a:r>
              <a:rPr lang="en-IN" sz="2000" b="1" dirty="0"/>
              <a:t>Comparison with Last Year:</a:t>
            </a:r>
            <a:endParaRPr lang="en-US" sz="2000" b="1" dirty="0"/>
          </a:p>
        </p:txBody>
      </p:sp>
      <p:pic>
        <p:nvPicPr>
          <p:cNvPr id="45" name="Picture Placeholder 44" descr="clipboard with check list icon">
            <a:extLst>
              <a:ext uri="{FF2B5EF4-FFF2-40B4-BE49-F238E27FC236}">
                <a16:creationId xmlns:a16="http://schemas.microsoft.com/office/drawing/2014/main" id="{3184B427-1C27-DB3E-0C5E-9ED34412050F}"/>
              </a:ext>
            </a:extLst>
          </p:cNvPr>
          <p:cNvPicPr>
            <a:picLocks noGrp="1" noChangeAspect="1"/>
          </p:cNvPicPr>
          <p:nvPr>
            <p:ph type="pic" sz="quarter" idx="28"/>
          </p:nvPr>
        </p:nvPicPr>
        <p:blipFill>
          <a:blip r:embed="rId3"/>
          <a:srcRect l="375" r="375"/>
          <a:stretch>
            <a:fillRect/>
          </a:stretch>
        </p:blipFill>
        <p:spPr>
          <a:xfrm>
            <a:off x="3805263" y="3458559"/>
            <a:ext cx="603504" cy="603504"/>
          </a:xfrm>
          <a:prstGeom prst="rect">
            <a:avLst/>
          </a:prstGeom>
        </p:spPr>
      </p:pic>
      <p:sp>
        <p:nvSpPr>
          <p:cNvPr id="99" name="Text Placeholder 98">
            <a:extLst>
              <a:ext uri="{FF2B5EF4-FFF2-40B4-BE49-F238E27FC236}">
                <a16:creationId xmlns:a16="http://schemas.microsoft.com/office/drawing/2014/main" id="{3F9ABF4E-1978-22BC-1DFF-5E14A2CE2814}"/>
              </a:ext>
            </a:extLst>
          </p:cNvPr>
          <p:cNvSpPr>
            <a:spLocks noGrp="1"/>
          </p:cNvSpPr>
          <p:nvPr>
            <p:ph type="body" sz="quarter" idx="23"/>
          </p:nvPr>
        </p:nvSpPr>
        <p:spPr>
          <a:xfrm>
            <a:off x="4474081" y="3713901"/>
            <a:ext cx="4731845" cy="348162"/>
          </a:xfrm>
        </p:spPr>
        <p:txBody>
          <a:bodyPr/>
          <a:lstStyle/>
          <a:p>
            <a:r>
              <a:rPr lang="en-IN" sz="2000" b="1" dirty="0"/>
              <a:t>Actionable Insight:</a:t>
            </a:r>
            <a:endParaRPr lang="en-US" sz="2000" b="1" dirty="0"/>
          </a:p>
        </p:txBody>
      </p:sp>
      <p:sp>
        <p:nvSpPr>
          <p:cNvPr id="100" name="Text Placeholder 99">
            <a:extLst>
              <a:ext uri="{FF2B5EF4-FFF2-40B4-BE49-F238E27FC236}">
                <a16:creationId xmlns:a16="http://schemas.microsoft.com/office/drawing/2014/main" id="{3A65CA46-8331-7E2E-FD15-83BF44D93CB1}"/>
              </a:ext>
            </a:extLst>
          </p:cNvPr>
          <p:cNvSpPr>
            <a:spLocks noGrp="1"/>
          </p:cNvSpPr>
          <p:nvPr>
            <p:ph type="body" sz="quarter" idx="24"/>
          </p:nvPr>
        </p:nvSpPr>
        <p:spPr>
          <a:xfrm>
            <a:off x="4368654" y="4245517"/>
            <a:ext cx="6863794" cy="1068469"/>
          </a:xfrm>
        </p:spPr>
        <p:txBody>
          <a:bodyPr/>
          <a:lstStyle/>
          <a:p>
            <a:r>
              <a:rPr lang="en-US" sz="1800" dirty="0"/>
              <a:t>If the current year is outperforming, highlight factors for success. If underperforming, focus on improvement areas</a:t>
            </a:r>
            <a:endParaRPr lang="en-ZA" sz="1800" dirty="0"/>
          </a:p>
        </p:txBody>
      </p:sp>
      <p:sp>
        <p:nvSpPr>
          <p:cNvPr id="6" name="Text Placeholder 97">
            <a:extLst>
              <a:ext uri="{FF2B5EF4-FFF2-40B4-BE49-F238E27FC236}">
                <a16:creationId xmlns:a16="http://schemas.microsoft.com/office/drawing/2014/main" id="{A7CB4E7C-8E77-B412-964E-926D69454E49}"/>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2" name="Text Placeholder 1">
            <a:extLst>
              <a:ext uri="{FF2B5EF4-FFF2-40B4-BE49-F238E27FC236}">
                <a16:creationId xmlns:a16="http://schemas.microsoft.com/office/drawing/2014/main" id="{06F9C3C1-ADBD-D4C3-0721-1682F49C900E}"/>
              </a:ext>
            </a:extLst>
          </p:cNvPr>
          <p:cNvSpPr>
            <a:spLocks noGrp="1" noChangeArrowheads="1"/>
          </p:cNvSpPr>
          <p:nvPr>
            <p:ph type="body" sz="quarter" idx="13"/>
          </p:nvPr>
        </p:nvSpPr>
        <p:spPr bwMode="auto">
          <a:xfrm>
            <a:off x="4170691" y="2018485"/>
            <a:ext cx="61533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Highlight MTD and Year-on-Year growth rates.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Identify gaps or improvements over the same period last year. </a:t>
            </a:r>
          </a:p>
        </p:txBody>
      </p:sp>
    </p:spTree>
    <p:extLst>
      <p:ext uri="{BB962C8B-B14F-4D97-AF65-F5344CB8AC3E}">
        <p14:creationId xmlns:p14="http://schemas.microsoft.com/office/powerpoint/2010/main" val="322036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312784" y="1933655"/>
            <a:ext cx="7323836" cy="743753"/>
          </a:xfrm>
        </p:spPr>
        <p:txBody>
          <a:bodyPr/>
          <a:lstStyle/>
          <a:p>
            <a:r>
              <a:rPr lang="en-IN" dirty="0"/>
              <a:t>Actionable Recommendations</a:t>
            </a:r>
            <a:endParaRPr lang="en-US" dirty="0"/>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2283584" y="3171035"/>
            <a:ext cx="4172533" cy="274650"/>
          </a:xfrm>
        </p:spPr>
        <p:txBody>
          <a:bodyPr/>
          <a:lstStyle/>
          <a:p>
            <a:r>
              <a:rPr lang="en-IN" sz="2000" b="1" cap="none" dirty="0"/>
              <a:t>Focus Areas:</a:t>
            </a:r>
            <a:endParaRPr lang="en-US" sz="2000" b="1" cap="none" dirty="0"/>
          </a:p>
        </p:txBody>
      </p:sp>
      <p:sp>
        <p:nvSpPr>
          <p:cNvPr id="2" name="Text Placeholder 1">
            <a:extLst>
              <a:ext uri="{FF2B5EF4-FFF2-40B4-BE49-F238E27FC236}">
                <a16:creationId xmlns:a16="http://schemas.microsoft.com/office/drawing/2014/main" id="{D1F582BE-121E-9728-2A81-339B6F5D20DE}"/>
              </a:ext>
            </a:extLst>
          </p:cNvPr>
          <p:cNvSpPr>
            <a:spLocks noGrp="1" noChangeArrowheads="1"/>
          </p:cNvSpPr>
          <p:nvPr>
            <p:ph type="body" sz="quarter" idx="20"/>
          </p:nvPr>
        </p:nvSpPr>
        <p:spPr bwMode="auto">
          <a:xfrm>
            <a:off x="2188482" y="3308360"/>
            <a:ext cx="65674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Target cities with lower sales using localized promotions.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Maintain stock for top-selling models.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Offer more digital payment incentives.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Implement strategies to improve customer satisfaction and ratings.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Capitalize on high-sales days with campaigns and promotions </a:t>
            </a:r>
          </a:p>
        </p:txBody>
      </p:sp>
    </p:spTree>
    <p:extLst>
      <p:ext uri="{BB962C8B-B14F-4D97-AF65-F5344CB8AC3E}">
        <p14:creationId xmlns:p14="http://schemas.microsoft.com/office/powerpoint/2010/main" val="408633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6095999" y="374653"/>
            <a:ext cx="5124189" cy="492302"/>
          </a:xfrm>
        </p:spPr>
        <p:txBody>
          <a:bodyPr/>
          <a:lstStyle/>
          <a:p>
            <a:r>
              <a:rPr lang="en-US" dirty="0">
                <a:solidFill>
                  <a:schemeClr val="bg1"/>
                </a:solidFill>
              </a:rPr>
              <a:t>Conclusion</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965296" y="4528587"/>
            <a:ext cx="6953319" cy="2413388"/>
          </a:xfrm>
        </p:spPr>
        <p:txBody>
          <a:bodyPr/>
          <a:lstStyle/>
          <a:p>
            <a:pPr marL="742950" lvl="1" indent="-285750">
              <a:buFont typeface="Arial" panose="020B0604020202020204" pitchFamily="34" charset="0"/>
              <a:buChar char="•"/>
            </a:pPr>
            <a:r>
              <a:rPr lang="en-US" sz="1800" dirty="0">
                <a:solidFill>
                  <a:schemeClr val="bg1"/>
                </a:solidFill>
              </a:rPr>
              <a:t>Implement the proposed recommendations.</a:t>
            </a:r>
          </a:p>
          <a:p>
            <a:pPr marL="742950" lvl="1" indent="-285750">
              <a:buFont typeface="Arial" panose="020B0604020202020204" pitchFamily="34" charset="0"/>
              <a:buChar char="•"/>
            </a:pPr>
            <a:endParaRPr lang="en-US" sz="1800" dirty="0">
              <a:solidFill>
                <a:schemeClr val="bg1"/>
              </a:solidFill>
            </a:endParaRPr>
          </a:p>
          <a:p>
            <a:pPr marL="742950" lvl="1" indent="-285750">
              <a:buFont typeface="Arial" panose="020B0604020202020204" pitchFamily="34" charset="0"/>
              <a:buChar char="•"/>
            </a:pPr>
            <a:r>
              <a:rPr lang="en-US" sz="1800" dirty="0">
                <a:solidFill>
                  <a:schemeClr val="bg1"/>
                </a:solidFill>
              </a:rPr>
              <a:t>Monitor performance and adjust strategies accordingly.</a:t>
            </a:r>
          </a:p>
          <a:p>
            <a:r>
              <a:rPr lang="en-US" dirty="0"/>
              <a:t>​</a:t>
            </a:r>
          </a:p>
        </p:txBody>
      </p:sp>
      <p:sp>
        <p:nvSpPr>
          <p:cNvPr id="3" name="Text Placeholder 47">
            <a:extLst>
              <a:ext uri="{FF2B5EF4-FFF2-40B4-BE49-F238E27FC236}">
                <a16:creationId xmlns:a16="http://schemas.microsoft.com/office/drawing/2014/main" id="{B7C336D7-DA9F-2889-F1EA-B6DB99E54037}"/>
              </a:ext>
            </a:extLst>
          </p:cNvPr>
          <p:cNvSpPr txBox="1">
            <a:spLocks/>
          </p:cNvSpPr>
          <p:nvPr/>
        </p:nvSpPr>
        <p:spPr>
          <a:xfrm>
            <a:off x="6095999" y="1357051"/>
            <a:ext cx="4172533" cy="27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spc="200" dirty="0">
                <a:solidFill>
                  <a:schemeClr val="accent6"/>
                </a:solidFill>
                <a:latin typeface="+mj-lt"/>
              </a:rPr>
              <a:t>Summary of Insights:</a:t>
            </a:r>
          </a:p>
        </p:txBody>
      </p:sp>
      <p:sp>
        <p:nvSpPr>
          <p:cNvPr id="4" name="Text Placeholder 21">
            <a:extLst>
              <a:ext uri="{FF2B5EF4-FFF2-40B4-BE49-F238E27FC236}">
                <a16:creationId xmlns:a16="http://schemas.microsoft.com/office/drawing/2014/main" id="{5EB2B345-1262-7B80-5251-DD62EB8312EA}"/>
              </a:ext>
            </a:extLst>
          </p:cNvPr>
          <p:cNvSpPr txBox="1">
            <a:spLocks/>
          </p:cNvSpPr>
          <p:nvPr/>
        </p:nvSpPr>
        <p:spPr>
          <a:xfrm>
            <a:off x="5842771" y="1925000"/>
            <a:ext cx="6533087" cy="1353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Arial" panose="020B0604020202020204" pitchFamily="34" charset="0"/>
              <a:buChar char="•"/>
            </a:pPr>
            <a:r>
              <a:rPr lang="en-US" sz="1800" dirty="0">
                <a:solidFill>
                  <a:schemeClr val="bg1"/>
                </a:solidFill>
              </a:rPr>
              <a:t>Strong overall performance with potential for growth in underperforming cities and products.</a:t>
            </a:r>
          </a:p>
          <a:p>
            <a:pPr marL="742950" lvl="1" indent="-285750">
              <a:buFont typeface="Arial" panose="020B0604020202020204" pitchFamily="34" charset="0"/>
              <a:buChar char="•"/>
            </a:pPr>
            <a:endParaRPr lang="en-US" sz="1800" dirty="0">
              <a:solidFill>
                <a:schemeClr val="bg1"/>
              </a:solidFill>
            </a:endParaRPr>
          </a:p>
          <a:p>
            <a:pPr marL="742950" lvl="1" indent="-285750">
              <a:buFont typeface="Arial" panose="020B0604020202020204" pitchFamily="34" charset="0"/>
              <a:buChar char="•"/>
            </a:pPr>
            <a:r>
              <a:rPr lang="en-US" sz="1800" dirty="0">
                <a:solidFill>
                  <a:schemeClr val="bg1"/>
                </a:solidFill>
              </a:rPr>
              <a:t>Digital payment focus and improved customer experience can drive future growth.</a:t>
            </a:r>
          </a:p>
          <a:p>
            <a:r>
              <a:rPr lang="en-US" dirty="0"/>
              <a:t>​</a:t>
            </a:r>
          </a:p>
        </p:txBody>
      </p:sp>
      <p:sp>
        <p:nvSpPr>
          <p:cNvPr id="5" name="Text Placeholder 47">
            <a:extLst>
              <a:ext uri="{FF2B5EF4-FFF2-40B4-BE49-F238E27FC236}">
                <a16:creationId xmlns:a16="http://schemas.microsoft.com/office/drawing/2014/main" id="{637A566D-BDE7-C24A-54DA-46CDB3E07E36}"/>
              </a:ext>
            </a:extLst>
          </p:cNvPr>
          <p:cNvSpPr txBox="1">
            <a:spLocks/>
          </p:cNvSpPr>
          <p:nvPr/>
        </p:nvSpPr>
        <p:spPr>
          <a:xfrm>
            <a:off x="6170645" y="3860636"/>
            <a:ext cx="4172533" cy="27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spc="200" dirty="0">
                <a:solidFill>
                  <a:schemeClr val="accent6"/>
                </a:solidFill>
                <a:latin typeface="+mj-lt"/>
              </a:rPr>
              <a:t>Next Steps:</a:t>
            </a:r>
          </a:p>
        </p:txBody>
      </p:sp>
    </p:spTree>
    <p:extLst>
      <p:ext uri="{BB962C8B-B14F-4D97-AF65-F5344CB8AC3E}">
        <p14:creationId xmlns:p14="http://schemas.microsoft.com/office/powerpoint/2010/main" val="294603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Project by - </a:t>
            </a:r>
            <a:r>
              <a:rPr lang="en-US" sz="2000" b="1" dirty="0">
                <a:solidFill>
                  <a:schemeClr val="accent3">
                    <a:lumMod val="40000"/>
                    <a:lumOff val="60000"/>
                  </a:schemeClr>
                </a:solidFill>
              </a:rPr>
              <a:t>Bhushan Prabhakar Dhawas </a:t>
            </a:r>
            <a:r>
              <a:rPr lang="en-US" dirty="0"/>
              <a:t>​​</a:t>
            </a:r>
          </a:p>
          <a:p>
            <a:r>
              <a:rPr lang="en-US" dirty="0"/>
              <a:t>LinkedIn – (</a:t>
            </a:r>
            <a:r>
              <a:rPr lang="en-US" dirty="0">
                <a:hlinkClick r:id="rId2"/>
              </a:rPr>
              <a:t>link</a:t>
            </a:r>
            <a:r>
              <a:rPr lang="en-US" dirty="0"/>
              <a:t>)</a:t>
            </a:r>
          </a:p>
          <a:p>
            <a:r>
              <a:rPr lang="en-US" dirty="0"/>
              <a:t>Email- bdhawas0016@gmail.com​</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33793" y="2154826"/>
            <a:ext cx="6513893" cy="538038"/>
          </a:xfrm>
        </p:spPr>
        <p:txBody>
          <a:bodyPr/>
          <a:lstStyle/>
          <a:p>
            <a:r>
              <a:rPr lang="en-US" dirty="0"/>
              <a:t>About Reliance Digital  </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73607" y="2872874"/>
            <a:ext cx="7461909" cy="2770499"/>
          </a:xfrm>
        </p:spPr>
        <p:txBody>
          <a:bodyPr/>
          <a:lstStyle/>
          <a:p>
            <a:pPr algn="just"/>
            <a:r>
              <a:rPr lang="en-US" b="1" i="0" dirty="0">
                <a:effectLst/>
                <a:latin typeface="Arial" panose="020B0604020202020204" pitchFamily="34" charset="0"/>
              </a:rPr>
              <a:t>Reliance Digital </a:t>
            </a:r>
            <a:r>
              <a:rPr lang="en-US" b="0" i="0" dirty="0">
                <a:effectLst/>
                <a:latin typeface="Arial" panose="020B0604020202020204" pitchFamily="34" charset="0"/>
              </a:rPr>
              <a:t>is an Indian consumer electronics retailer. It is a subsidiary of </a:t>
            </a:r>
            <a:r>
              <a:rPr lang="en-US" dirty="0">
                <a:latin typeface="Arial" panose="020B0604020202020204" pitchFamily="34" charset="0"/>
              </a:rPr>
              <a:t>Reliance Retail,</a:t>
            </a:r>
            <a:r>
              <a:rPr lang="en-US" b="0" i="0" dirty="0">
                <a:effectLst/>
                <a:latin typeface="Arial" panose="020B0604020202020204" pitchFamily="34" charset="0"/>
              </a:rPr>
              <a:t> a wholly owned subsidiary of </a:t>
            </a:r>
            <a:r>
              <a:rPr lang="en-US" dirty="0">
                <a:latin typeface="Arial" panose="020B0604020202020204" pitchFamily="34" charset="0"/>
              </a:rPr>
              <a:t>Reliance Industries. </a:t>
            </a:r>
            <a:r>
              <a:rPr lang="en-US" b="0" i="0" dirty="0">
                <a:effectLst/>
                <a:latin typeface="Arial" panose="020B0604020202020204" pitchFamily="34" charset="0"/>
              </a:rPr>
              <a:t>Reliance Digital opened its first store on 24 April 2007 in </a:t>
            </a:r>
            <a:r>
              <a:rPr lang="en-US" dirty="0">
                <a:latin typeface="Arial" panose="020B0604020202020204" pitchFamily="34" charset="0"/>
              </a:rPr>
              <a:t>Delhi.</a:t>
            </a:r>
            <a:r>
              <a:rPr lang="en-US" b="0" i="0" dirty="0">
                <a:effectLst/>
                <a:latin typeface="Arial" panose="020B0604020202020204" pitchFamily="34" charset="0"/>
              </a:rPr>
              <a:t> Currently there are more than 8,600 Reliance Digital and 1,800 My Jio stores in around 800 cities in India in addition to an online presence. The stores are spread across the states Reliance Digital Stores are bigger in size than the other format Digital Xpress Mini Stores. It is one of the largest electronics retailers in India with over 5,000 products in its inventory.</a:t>
            </a:r>
          </a:p>
          <a:p>
            <a:endParaRPr lang="en-US" dirty="0"/>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6145" y="1399807"/>
            <a:ext cx="3527091" cy="3463540"/>
          </a:xfr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935142" y="919027"/>
            <a:ext cx="4919354" cy="667498"/>
          </a:xfrm>
        </p:spPr>
        <p:txBody>
          <a:bodyPr/>
          <a:lstStyle/>
          <a:p>
            <a:r>
              <a:rPr lang="en-US" dirty="0"/>
              <a:t>Introduction </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34280" y="1799640"/>
            <a:ext cx="2556579" cy="365125"/>
          </a:xfrm>
        </p:spPr>
        <p:txBody>
          <a:bodyPr/>
          <a:lstStyle/>
          <a:p>
            <a:r>
              <a:rPr lang="en-US" sz="2000" b="1" dirty="0"/>
              <a:t>Objective</a:t>
            </a:r>
            <a:r>
              <a:rPr lang="en-US" sz="2000" dirty="0"/>
              <a:t>:</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4"/>
            <a:ext cx="7295719" cy="1328236"/>
          </a:xfrm>
        </p:spPr>
        <p:txBody>
          <a:bodyPr/>
          <a:lstStyle/>
          <a:p>
            <a:pPr>
              <a:buFont typeface="Arial" panose="020B0604020202020204" pitchFamily="34" charset="0"/>
              <a:buChar char="•"/>
            </a:pPr>
            <a:r>
              <a:rPr lang="en-US" sz="1800" dirty="0"/>
              <a:t>To analyze sales performance across regions, brands, and products.</a:t>
            </a:r>
          </a:p>
          <a:p>
            <a:pPr>
              <a:buFont typeface="Arial" panose="020B0604020202020204" pitchFamily="34" charset="0"/>
              <a:buChar char="•"/>
            </a:pPr>
            <a:r>
              <a:rPr lang="en-US" sz="1800" dirty="0"/>
              <a:t>To compare current performance with the previous year.</a:t>
            </a:r>
          </a:p>
        </p:txBody>
      </p:sp>
      <p:sp>
        <p:nvSpPr>
          <p:cNvPr id="18" name="Text Placeholder 41">
            <a:extLst>
              <a:ext uri="{FF2B5EF4-FFF2-40B4-BE49-F238E27FC236}">
                <a16:creationId xmlns:a16="http://schemas.microsoft.com/office/drawing/2014/main" id="{7763970D-7894-94A5-A25C-C13E739663B0}"/>
              </a:ext>
            </a:extLst>
          </p:cNvPr>
          <p:cNvSpPr txBox="1">
            <a:spLocks/>
          </p:cNvSpPr>
          <p:nvPr/>
        </p:nvSpPr>
        <p:spPr>
          <a:xfrm>
            <a:off x="4134280" y="4305823"/>
            <a:ext cx="7295719" cy="163315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dirty="0"/>
              <a:t>Monthly and yearly sales trends</a:t>
            </a:r>
          </a:p>
          <a:p>
            <a:pPr>
              <a:buFont typeface="Arial" panose="020B0604020202020204" pitchFamily="34" charset="0"/>
              <a:buChar char="•"/>
            </a:pPr>
            <a:r>
              <a:rPr lang="en-US" sz="1800" dirty="0"/>
              <a:t>Payment methods, city-wise performance, and product-specific insights</a:t>
            </a:r>
          </a:p>
        </p:txBody>
      </p:sp>
      <p:sp>
        <p:nvSpPr>
          <p:cNvPr id="19" name="Text Placeholder 40">
            <a:extLst>
              <a:ext uri="{FF2B5EF4-FFF2-40B4-BE49-F238E27FC236}">
                <a16:creationId xmlns:a16="http://schemas.microsoft.com/office/drawing/2014/main" id="{B407B2DB-4039-BBD6-EA41-11BF62197B79}"/>
              </a:ext>
            </a:extLst>
          </p:cNvPr>
          <p:cNvSpPr txBox="1">
            <a:spLocks/>
          </p:cNvSpPr>
          <p:nvPr/>
        </p:nvSpPr>
        <p:spPr>
          <a:xfrm>
            <a:off x="4199595" y="3916036"/>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Scope</a:t>
            </a:r>
            <a:r>
              <a:rPr lang="en-US" sz="2000" dirty="0"/>
              <a:t>:</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Key metrics </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altLang="en-US" dirty="0"/>
              <a:t>Total Sales</a:t>
            </a:r>
            <a:endParaRPr lang="en-US" dirty="0"/>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altLang="en-US" dirty="0"/>
              <a:t>Total Quantity Sold</a:t>
            </a:r>
            <a:endParaRPr lang="en-US" dirty="0"/>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4085064" y="4734720"/>
            <a:ext cx="1390481" cy="625230"/>
          </a:xfrm>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US" sz="1800" b="1" dirty="0"/>
              <a:t>19K units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altLang="en-US" dirty="0"/>
              <a:t>Total Transactions</a:t>
            </a:r>
            <a:endParaRPr lang="en-US" dirty="0"/>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7145901" y="4734720"/>
            <a:ext cx="743339" cy="455442"/>
          </a:xfrm>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US" sz="1800" b="1" dirty="0"/>
              <a:t>4K</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958894" cy="455443"/>
          </a:xfrm>
        </p:spPr>
        <p:txBody>
          <a:bodyPr/>
          <a:lstStyle/>
          <a:p>
            <a:r>
              <a:rPr lang="en-US" altLang="en-US" dirty="0"/>
              <a:t>Average Price per Unit</a:t>
            </a:r>
            <a:endParaRPr lang="en-US" dirty="0"/>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9080091" y="4618818"/>
            <a:ext cx="2640803" cy="497189"/>
          </a:xfrm>
        </p:spPr>
        <p:txBody>
          <a:bodyPr/>
          <a:lstStyle/>
          <a:p>
            <a:r>
              <a:rPr lang="en-US" altLang="en-US" sz="1800" b="1" dirty="0"/>
              <a:t>40.11K</a:t>
            </a:r>
            <a:endParaRPr lang="en-US" sz="1800" b="1" dirty="0"/>
          </a:p>
        </p:txBody>
      </p:sp>
      <p:sp>
        <p:nvSpPr>
          <p:cNvPr id="6" name="Text Placeholder 27">
            <a:extLst>
              <a:ext uri="{FF2B5EF4-FFF2-40B4-BE49-F238E27FC236}">
                <a16:creationId xmlns:a16="http://schemas.microsoft.com/office/drawing/2014/main" id="{DE5DB042-1304-C81C-E45A-861CACC8A249}"/>
              </a:ext>
            </a:extLst>
          </p:cNvPr>
          <p:cNvSpPr txBox="1">
            <a:spLocks/>
          </p:cNvSpPr>
          <p:nvPr/>
        </p:nvSpPr>
        <p:spPr>
          <a:xfrm>
            <a:off x="412783" y="4550146"/>
            <a:ext cx="2640803" cy="62523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b="1" dirty="0"/>
              <a:t>769 M</a:t>
            </a:r>
          </a:p>
          <a:p>
            <a:endParaRPr lang="en-US" dirty="0"/>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076544" y="552035"/>
            <a:ext cx="7149806" cy="575890"/>
          </a:xfrm>
        </p:spPr>
        <p:txBody>
          <a:bodyPr/>
          <a:lstStyle/>
          <a:p>
            <a:r>
              <a:rPr lang="en-IN" dirty="0"/>
              <a:t>Sales Performance by Month</a:t>
            </a:r>
            <a:endParaRPr lang="en-US" dirty="0"/>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4102116" y="4205542"/>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899195" y="2327366"/>
            <a:ext cx="3008631" cy="348162"/>
          </a:xfrm>
        </p:spPr>
        <p:txBody>
          <a:bodyPr/>
          <a:lstStyle/>
          <a:p>
            <a:r>
              <a:rPr lang="en-IN" sz="2000" b="1" dirty="0"/>
              <a:t>Key Highlights:</a:t>
            </a:r>
            <a:endParaRPr lang="en-US" sz="2000" b="1" dirty="0"/>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705620" y="2816713"/>
            <a:ext cx="6216990" cy="636682"/>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Sales peaked in March and July with 1,696 and 1,700 units sold.</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Lowest sales recorded in April and August. </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3"/>
          <a:srcRect l="375" r="375"/>
          <a:stretch>
            <a:fillRect/>
          </a:stretch>
        </p:blipFill>
        <p:spPr>
          <a:xfrm>
            <a:off x="4190068" y="2142617"/>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899195" y="4333213"/>
            <a:ext cx="3008631" cy="348162"/>
          </a:xfrm>
        </p:spPr>
        <p:txBody>
          <a:bodyPr/>
          <a:lstStyle/>
          <a:p>
            <a:r>
              <a:rPr lang="en-IN" sz="2000" b="1" dirty="0"/>
              <a:t>Insights</a:t>
            </a:r>
            <a:r>
              <a:rPr lang="en-US" sz="2000" b="1" dirty="0"/>
              <a:t>:</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4793572" y="4906501"/>
            <a:ext cx="6863794" cy="1068469"/>
          </a:xfrm>
        </p:spPr>
        <p:txBody>
          <a:bodyPr/>
          <a:lstStyle/>
          <a:p>
            <a:r>
              <a:rPr lang="en-US" sz="1800" dirty="0"/>
              <a:t>Strong seasonality impact visible; peak and dip months may relate to events like new product launches or seasonal demand.</a:t>
            </a:r>
            <a:endParaRPr lang="en-ZA" sz="1800" dirty="0"/>
          </a:p>
        </p:txBody>
      </p:sp>
      <p:sp>
        <p:nvSpPr>
          <p:cNvPr id="6" name="Text Placeholder 97">
            <a:extLst>
              <a:ext uri="{FF2B5EF4-FFF2-40B4-BE49-F238E27FC236}">
                <a16:creationId xmlns:a16="http://schemas.microsoft.com/office/drawing/2014/main" id="{4BB14C87-3728-DC8D-62AB-DA37E5C0E146}"/>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8E86B-71EB-AEEA-88D7-889FA37C30A3}"/>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43286F8D-187F-874D-1DC7-F1AC29B7DE6E}"/>
              </a:ext>
            </a:extLst>
          </p:cNvPr>
          <p:cNvSpPr>
            <a:spLocks noGrp="1"/>
          </p:cNvSpPr>
          <p:nvPr>
            <p:ph type="title"/>
          </p:nvPr>
        </p:nvSpPr>
        <p:spPr>
          <a:xfrm>
            <a:off x="3076544" y="552035"/>
            <a:ext cx="8474754" cy="575890"/>
          </a:xfrm>
        </p:spPr>
        <p:txBody>
          <a:bodyPr/>
          <a:lstStyle/>
          <a:p>
            <a:r>
              <a:rPr lang="en-IN" dirty="0"/>
              <a:t>Regional Performance (City-Wise)</a:t>
            </a:r>
            <a:endParaRPr lang="en-US" dirty="0"/>
          </a:p>
        </p:txBody>
      </p:sp>
      <p:pic>
        <p:nvPicPr>
          <p:cNvPr id="42" name="Picture Placeholder 41" descr="box icon">
            <a:extLst>
              <a:ext uri="{FF2B5EF4-FFF2-40B4-BE49-F238E27FC236}">
                <a16:creationId xmlns:a16="http://schemas.microsoft.com/office/drawing/2014/main" id="{1ABECB4E-7926-8F47-1B2A-8C543A5F10F9}"/>
              </a:ext>
            </a:extLst>
          </p:cNvPr>
          <p:cNvPicPr>
            <a:picLocks noGrp="1" noChangeAspect="1"/>
          </p:cNvPicPr>
          <p:nvPr>
            <p:ph type="pic" sz="quarter" idx="26"/>
          </p:nvPr>
        </p:nvPicPr>
        <p:blipFill>
          <a:blip r:embed="rId2"/>
          <a:srcRect l="375" r="375"/>
          <a:stretch>
            <a:fillRect/>
          </a:stretch>
        </p:blipFill>
        <p:spPr>
          <a:xfrm>
            <a:off x="3870577" y="1979686"/>
            <a:ext cx="603504" cy="603504"/>
          </a:xfrm>
          <a:prstGeom prst="rect">
            <a:avLst/>
          </a:prstGeom>
        </p:spPr>
      </p:pic>
      <p:sp>
        <p:nvSpPr>
          <p:cNvPr id="76" name="Text Placeholder 75">
            <a:extLst>
              <a:ext uri="{FF2B5EF4-FFF2-40B4-BE49-F238E27FC236}">
                <a16:creationId xmlns:a16="http://schemas.microsoft.com/office/drawing/2014/main" id="{1117DFE1-E108-5358-6D6A-81E24019B0F1}"/>
              </a:ext>
            </a:extLst>
          </p:cNvPr>
          <p:cNvSpPr>
            <a:spLocks noGrp="1"/>
          </p:cNvSpPr>
          <p:nvPr>
            <p:ph type="body" sz="quarter" idx="12"/>
          </p:nvPr>
        </p:nvSpPr>
        <p:spPr>
          <a:xfrm>
            <a:off x="4581931" y="2096095"/>
            <a:ext cx="3936895" cy="348162"/>
          </a:xfrm>
        </p:spPr>
        <p:txBody>
          <a:bodyPr/>
          <a:lstStyle/>
          <a:p>
            <a:r>
              <a:rPr lang="en-IN" sz="2000" b="1" dirty="0"/>
              <a:t>Top Performing Cities:</a:t>
            </a:r>
            <a:endParaRPr lang="en-US" sz="2000" b="1" dirty="0"/>
          </a:p>
        </p:txBody>
      </p:sp>
      <p:sp>
        <p:nvSpPr>
          <p:cNvPr id="77" name="Text Placeholder 76">
            <a:extLst>
              <a:ext uri="{FF2B5EF4-FFF2-40B4-BE49-F238E27FC236}">
                <a16:creationId xmlns:a16="http://schemas.microsoft.com/office/drawing/2014/main" id="{C2FBA109-F5DC-BED2-50CC-5FC5CAFD1B9B}"/>
              </a:ext>
            </a:extLst>
          </p:cNvPr>
          <p:cNvSpPr>
            <a:spLocks noGrp="1"/>
          </p:cNvSpPr>
          <p:nvPr>
            <p:ph type="body" sz="quarter" idx="13"/>
          </p:nvPr>
        </p:nvSpPr>
        <p:spPr>
          <a:xfrm>
            <a:off x="4474081" y="2638971"/>
            <a:ext cx="6863793" cy="636682"/>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t>Likely Mumbai and Delhi (based on data trends).</a:t>
            </a:r>
            <a:endParaRPr lang="en-US" altLang="en-US" sz="1800" dirty="0"/>
          </a:p>
        </p:txBody>
      </p:sp>
      <p:pic>
        <p:nvPicPr>
          <p:cNvPr id="45" name="Picture Placeholder 44" descr="clipboard with check list icon">
            <a:extLst>
              <a:ext uri="{FF2B5EF4-FFF2-40B4-BE49-F238E27FC236}">
                <a16:creationId xmlns:a16="http://schemas.microsoft.com/office/drawing/2014/main" id="{96B851A6-79FC-4904-2673-63A6C91A259A}"/>
              </a:ext>
            </a:extLst>
          </p:cNvPr>
          <p:cNvPicPr>
            <a:picLocks noGrp="1" noChangeAspect="1"/>
          </p:cNvPicPr>
          <p:nvPr>
            <p:ph type="pic" sz="quarter" idx="28"/>
          </p:nvPr>
        </p:nvPicPr>
        <p:blipFill>
          <a:blip r:embed="rId3"/>
          <a:srcRect l="375" r="375"/>
          <a:stretch>
            <a:fillRect/>
          </a:stretch>
        </p:blipFill>
        <p:spPr>
          <a:xfrm>
            <a:off x="3870577" y="4459657"/>
            <a:ext cx="603504" cy="603504"/>
          </a:xfrm>
          <a:prstGeom prst="rect">
            <a:avLst/>
          </a:prstGeom>
        </p:spPr>
      </p:pic>
      <p:sp>
        <p:nvSpPr>
          <p:cNvPr id="99" name="Text Placeholder 98">
            <a:extLst>
              <a:ext uri="{FF2B5EF4-FFF2-40B4-BE49-F238E27FC236}">
                <a16:creationId xmlns:a16="http://schemas.microsoft.com/office/drawing/2014/main" id="{C4527DC6-4757-967D-11B2-5937975AA83A}"/>
              </a:ext>
            </a:extLst>
          </p:cNvPr>
          <p:cNvSpPr>
            <a:spLocks noGrp="1"/>
          </p:cNvSpPr>
          <p:nvPr>
            <p:ph type="body" sz="quarter" idx="23"/>
          </p:nvPr>
        </p:nvSpPr>
        <p:spPr>
          <a:xfrm>
            <a:off x="4581930" y="4595715"/>
            <a:ext cx="4731845" cy="348162"/>
          </a:xfrm>
        </p:spPr>
        <p:txBody>
          <a:bodyPr/>
          <a:lstStyle/>
          <a:p>
            <a:r>
              <a:rPr lang="en-IN" sz="2000" b="1" dirty="0"/>
              <a:t>Actionable Insight:</a:t>
            </a:r>
            <a:endParaRPr lang="en-US" sz="2000" b="1" dirty="0"/>
          </a:p>
        </p:txBody>
      </p:sp>
      <p:sp>
        <p:nvSpPr>
          <p:cNvPr id="100" name="Text Placeholder 99">
            <a:extLst>
              <a:ext uri="{FF2B5EF4-FFF2-40B4-BE49-F238E27FC236}">
                <a16:creationId xmlns:a16="http://schemas.microsoft.com/office/drawing/2014/main" id="{6281AB73-96DD-EF44-9D65-5F9D509DBA26}"/>
              </a:ext>
            </a:extLst>
          </p:cNvPr>
          <p:cNvSpPr>
            <a:spLocks noGrp="1"/>
          </p:cNvSpPr>
          <p:nvPr>
            <p:ph type="body" sz="quarter" idx="24"/>
          </p:nvPr>
        </p:nvSpPr>
        <p:spPr>
          <a:xfrm>
            <a:off x="4581930" y="4943877"/>
            <a:ext cx="6863794" cy="1068469"/>
          </a:xfrm>
        </p:spPr>
        <p:txBody>
          <a:bodyPr/>
          <a:lstStyle/>
          <a:p>
            <a:r>
              <a:rPr lang="en-US" sz="1800" dirty="0"/>
              <a:t>Focus marketing and promotional efforts in underperforming cities.</a:t>
            </a:r>
            <a:endParaRPr lang="en-ZA" sz="1800" dirty="0"/>
          </a:p>
        </p:txBody>
      </p:sp>
      <p:sp>
        <p:nvSpPr>
          <p:cNvPr id="6" name="Text Placeholder 97">
            <a:extLst>
              <a:ext uri="{FF2B5EF4-FFF2-40B4-BE49-F238E27FC236}">
                <a16:creationId xmlns:a16="http://schemas.microsoft.com/office/drawing/2014/main" id="{79EBD4BC-A3ED-2CCA-7659-A0C9C309BD3F}"/>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2" name="Text Placeholder 75">
            <a:extLst>
              <a:ext uri="{FF2B5EF4-FFF2-40B4-BE49-F238E27FC236}">
                <a16:creationId xmlns:a16="http://schemas.microsoft.com/office/drawing/2014/main" id="{1ABD9C3D-FE84-E57F-29E2-D08F9E83B16C}"/>
              </a:ext>
            </a:extLst>
          </p:cNvPr>
          <p:cNvSpPr txBox="1">
            <a:spLocks/>
          </p:cNvSpPr>
          <p:nvPr/>
        </p:nvSpPr>
        <p:spPr>
          <a:xfrm>
            <a:off x="4581930" y="3363250"/>
            <a:ext cx="5700405" cy="348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dirty="0"/>
              <a:t>Underperforming Cities:</a:t>
            </a:r>
            <a:endParaRPr lang="en-US" sz="2000" b="1" dirty="0"/>
          </a:p>
        </p:txBody>
      </p:sp>
      <p:sp>
        <p:nvSpPr>
          <p:cNvPr id="3" name="Text Placeholder 76">
            <a:extLst>
              <a:ext uri="{FF2B5EF4-FFF2-40B4-BE49-F238E27FC236}">
                <a16:creationId xmlns:a16="http://schemas.microsoft.com/office/drawing/2014/main" id="{4C6D1F70-D84B-B34F-CDCA-4373D97C7827}"/>
              </a:ext>
            </a:extLst>
          </p:cNvPr>
          <p:cNvSpPr txBox="1">
            <a:spLocks/>
          </p:cNvSpPr>
          <p:nvPr/>
        </p:nvSpPr>
        <p:spPr>
          <a:xfrm>
            <a:off x="4474081" y="3822975"/>
            <a:ext cx="8474754"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Tx/>
              <a:buChar char="•"/>
            </a:pPr>
            <a:r>
              <a:rPr lang="en-US" sz="1800" dirty="0"/>
              <a:t>Cities like Jodhpur and Patna show lower sales.</a:t>
            </a:r>
            <a:endParaRPr lang="en-US" altLang="en-US" sz="1800" dirty="0"/>
          </a:p>
        </p:txBody>
      </p:sp>
      <p:pic>
        <p:nvPicPr>
          <p:cNvPr id="4" name="Picture Placeholder 41" descr="box icon">
            <a:extLst>
              <a:ext uri="{FF2B5EF4-FFF2-40B4-BE49-F238E27FC236}">
                <a16:creationId xmlns:a16="http://schemas.microsoft.com/office/drawing/2014/main" id="{63F26C57-E9B8-05E3-C1C3-2CBD4171B47B}"/>
              </a:ext>
            </a:extLst>
          </p:cNvPr>
          <p:cNvPicPr>
            <a:picLocks noChangeAspect="1"/>
          </p:cNvPicPr>
          <p:nvPr/>
        </p:nvPicPr>
        <p:blipFill>
          <a:blip r:embed="rId2"/>
          <a:srcRect l="375" r="375"/>
          <a:stretch>
            <a:fillRect/>
          </a:stretch>
        </p:blipFill>
        <p:spPr>
          <a:xfrm>
            <a:off x="3853702" y="3219471"/>
            <a:ext cx="603504" cy="603504"/>
          </a:xfrm>
          <a:prstGeom prst="rect">
            <a:avLst/>
          </a:prstGeom>
        </p:spPr>
      </p:pic>
    </p:spTree>
    <p:extLst>
      <p:ext uri="{BB962C8B-B14F-4D97-AF65-F5344CB8AC3E}">
        <p14:creationId xmlns:p14="http://schemas.microsoft.com/office/powerpoint/2010/main" val="311466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A61-3695-B97D-CB2D-17C154DE1BA1}"/>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98DB9FDD-28D8-B480-322A-84A55CF6F161}"/>
              </a:ext>
            </a:extLst>
          </p:cNvPr>
          <p:cNvSpPr>
            <a:spLocks noGrp="1"/>
          </p:cNvSpPr>
          <p:nvPr>
            <p:ph type="title"/>
          </p:nvPr>
        </p:nvSpPr>
        <p:spPr>
          <a:xfrm>
            <a:off x="3031000" y="271584"/>
            <a:ext cx="5379976" cy="575890"/>
          </a:xfrm>
        </p:spPr>
        <p:txBody>
          <a:bodyPr/>
          <a:lstStyle/>
          <a:p>
            <a:r>
              <a:rPr lang="en-IN" dirty="0"/>
              <a:t>Brand Performance</a:t>
            </a:r>
            <a:endParaRPr lang="en-US" dirty="0"/>
          </a:p>
        </p:txBody>
      </p:sp>
      <p:pic>
        <p:nvPicPr>
          <p:cNvPr id="42" name="Picture Placeholder 41" descr="box icon">
            <a:extLst>
              <a:ext uri="{FF2B5EF4-FFF2-40B4-BE49-F238E27FC236}">
                <a16:creationId xmlns:a16="http://schemas.microsoft.com/office/drawing/2014/main" id="{1CC93545-B112-9368-8D09-724B8E524F50}"/>
              </a:ext>
            </a:extLst>
          </p:cNvPr>
          <p:cNvPicPr>
            <a:picLocks noGrp="1" noChangeAspect="1"/>
          </p:cNvPicPr>
          <p:nvPr>
            <p:ph type="pic" sz="quarter" idx="26"/>
          </p:nvPr>
        </p:nvPicPr>
        <p:blipFill>
          <a:blip r:embed="rId2"/>
          <a:srcRect l="375" r="375"/>
          <a:stretch>
            <a:fillRect/>
          </a:stretch>
        </p:blipFill>
        <p:spPr>
          <a:xfrm>
            <a:off x="3805263" y="1273710"/>
            <a:ext cx="603504" cy="603504"/>
          </a:xfrm>
          <a:prstGeom prst="rect">
            <a:avLst/>
          </a:prstGeom>
        </p:spPr>
      </p:pic>
      <p:sp>
        <p:nvSpPr>
          <p:cNvPr id="76" name="Text Placeholder 75">
            <a:extLst>
              <a:ext uri="{FF2B5EF4-FFF2-40B4-BE49-F238E27FC236}">
                <a16:creationId xmlns:a16="http://schemas.microsoft.com/office/drawing/2014/main" id="{6601E493-7287-54C5-A59D-2095424497C3}"/>
              </a:ext>
            </a:extLst>
          </p:cNvPr>
          <p:cNvSpPr>
            <a:spLocks noGrp="1"/>
          </p:cNvSpPr>
          <p:nvPr>
            <p:ph type="body" sz="quarter" idx="12"/>
          </p:nvPr>
        </p:nvSpPr>
        <p:spPr>
          <a:xfrm>
            <a:off x="4474081" y="1401381"/>
            <a:ext cx="3936895" cy="348162"/>
          </a:xfrm>
        </p:spPr>
        <p:txBody>
          <a:bodyPr/>
          <a:lstStyle/>
          <a:p>
            <a:r>
              <a:rPr lang="en-IN" sz="2000" b="1" dirty="0"/>
              <a:t>Top Brands by Sales:</a:t>
            </a:r>
            <a:endParaRPr lang="en-US" sz="2000" b="1" dirty="0"/>
          </a:p>
        </p:txBody>
      </p:sp>
      <p:pic>
        <p:nvPicPr>
          <p:cNvPr id="45" name="Picture Placeholder 44" descr="clipboard with check list icon">
            <a:extLst>
              <a:ext uri="{FF2B5EF4-FFF2-40B4-BE49-F238E27FC236}">
                <a16:creationId xmlns:a16="http://schemas.microsoft.com/office/drawing/2014/main" id="{B5C80712-5997-BE0F-5776-26ADD8C36368}"/>
              </a:ext>
            </a:extLst>
          </p:cNvPr>
          <p:cNvPicPr>
            <a:picLocks noGrp="1" noChangeAspect="1"/>
          </p:cNvPicPr>
          <p:nvPr>
            <p:ph type="pic" sz="quarter" idx="28"/>
          </p:nvPr>
        </p:nvPicPr>
        <p:blipFill>
          <a:blip r:embed="rId3"/>
          <a:srcRect l="375" r="375"/>
          <a:stretch>
            <a:fillRect/>
          </a:stretch>
        </p:blipFill>
        <p:spPr>
          <a:xfrm>
            <a:off x="3870577" y="4459657"/>
            <a:ext cx="603504" cy="603504"/>
          </a:xfrm>
          <a:prstGeom prst="rect">
            <a:avLst/>
          </a:prstGeom>
        </p:spPr>
      </p:pic>
      <p:sp>
        <p:nvSpPr>
          <p:cNvPr id="99" name="Text Placeholder 98">
            <a:extLst>
              <a:ext uri="{FF2B5EF4-FFF2-40B4-BE49-F238E27FC236}">
                <a16:creationId xmlns:a16="http://schemas.microsoft.com/office/drawing/2014/main" id="{D945D6CF-BD34-CC21-3DF8-D4A53716B787}"/>
              </a:ext>
            </a:extLst>
          </p:cNvPr>
          <p:cNvSpPr>
            <a:spLocks noGrp="1"/>
          </p:cNvSpPr>
          <p:nvPr>
            <p:ph type="body" sz="quarter" idx="23"/>
          </p:nvPr>
        </p:nvSpPr>
        <p:spPr>
          <a:xfrm>
            <a:off x="4581930" y="4595715"/>
            <a:ext cx="4731845" cy="348162"/>
          </a:xfrm>
        </p:spPr>
        <p:txBody>
          <a:bodyPr/>
          <a:lstStyle/>
          <a:p>
            <a:r>
              <a:rPr lang="en-IN" sz="2000" b="1" dirty="0"/>
              <a:t>Insight:</a:t>
            </a:r>
            <a:endParaRPr lang="en-US" sz="2000" b="1" dirty="0"/>
          </a:p>
        </p:txBody>
      </p:sp>
      <p:sp>
        <p:nvSpPr>
          <p:cNvPr id="100" name="Text Placeholder 99">
            <a:extLst>
              <a:ext uri="{FF2B5EF4-FFF2-40B4-BE49-F238E27FC236}">
                <a16:creationId xmlns:a16="http://schemas.microsoft.com/office/drawing/2014/main" id="{C50A7F3C-3CC2-4227-F007-EC0533735F5E}"/>
              </a:ext>
            </a:extLst>
          </p:cNvPr>
          <p:cNvSpPr>
            <a:spLocks noGrp="1"/>
          </p:cNvSpPr>
          <p:nvPr>
            <p:ph type="body" sz="quarter" idx="24"/>
          </p:nvPr>
        </p:nvSpPr>
        <p:spPr>
          <a:xfrm>
            <a:off x="4581930" y="4943877"/>
            <a:ext cx="6863794" cy="1068469"/>
          </a:xfrm>
        </p:spPr>
        <p:txBody>
          <a:bodyPr/>
          <a:lstStyle/>
          <a:p>
            <a:r>
              <a:rPr lang="en-US" sz="1800" dirty="0"/>
              <a:t>Apple leads in total sales, indicating a strong brand preference among consumers.</a:t>
            </a:r>
            <a:endParaRPr lang="en-ZA" sz="1800" dirty="0"/>
          </a:p>
        </p:txBody>
      </p:sp>
      <p:sp>
        <p:nvSpPr>
          <p:cNvPr id="6" name="Text Placeholder 97">
            <a:extLst>
              <a:ext uri="{FF2B5EF4-FFF2-40B4-BE49-F238E27FC236}">
                <a16:creationId xmlns:a16="http://schemas.microsoft.com/office/drawing/2014/main" id="{017181D5-90E4-4C4D-5724-D140D14271F2}"/>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5" name="Rectangle 1">
            <a:extLst>
              <a:ext uri="{FF2B5EF4-FFF2-40B4-BE49-F238E27FC236}">
                <a16:creationId xmlns:a16="http://schemas.microsoft.com/office/drawing/2014/main" id="{B231813F-FBE7-F423-410E-FF45374DF8CF}"/>
              </a:ext>
            </a:extLst>
          </p:cNvPr>
          <p:cNvSpPr>
            <a:spLocks noGrp="1" noChangeArrowheads="1"/>
          </p:cNvSpPr>
          <p:nvPr>
            <p:ph type="body" sz="quarter" idx="13"/>
          </p:nvPr>
        </p:nvSpPr>
        <p:spPr bwMode="auto">
          <a:xfrm>
            <a:off x="4474081" y="1914586"/>
            <a:ext cx="25186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Apple: 16.16M</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OnePlus: 15.31M</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Samsung: 16.00M</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Vivo: 15.00M </a:t>
            </a:r>
          </a:p>
        </p:txBody>
      </p:sp>
    </p:spTree>
    <p:extLst>
      <p:ext uri="{BB962C8B-B14F-4D97-AF65-F5344CB8AC3E}">
        <p14:creationId xmlns:p14="http://schemas.microsoft.com/office/powerpoint/2010/main" val="357155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4FF7C-1C01-5F9F-68F5-69531FF69A88}"/>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0017B983-D813-3C57-F2B3-F395EC05BD18}"/>
              </a:ext>
            </a:extLst>
          </p:cNvPr>
          <p:cNvSpPr>
            <a:spLocks noGrp="1"/>
          </p:cNvSpPr>
          <p:nvPr>
            <p:ph type="title"/>
          </p:nvPr>
        </p:nvSpPr>
        <p:spPr>
          <a:xfrm>
            <a:off x="2487582" y="324382"/>
            <a:ext cx="6971643" cy="575890"/>
          </a:xfrm>
        </p:spPr>
        <p:txBody>
          <a:bodyPr/>
          <a:lstStyle/>
          <a:p>
            <a:r>
              <a:rPr lang="en-IN" dirty="0"/>
              <a:t>Best-Selling Mobile Models</a:t>
            </a:r>
            <a:endParaRPr lang="en-US" dirty="0"/>
          </a:p>
        </p:txBody>
      </p:sp>
      <p:pic>
        <p:nvPicPr>
          <p:cNvPr id="42" name="Picture Placeholder 41" descr="box icon">
            <a:extLst>
              <a:ext uri="{FF2B5EF4-FFF2-40B4-BE49-F238E27FC236}">
                <a16:creationId xmlns:a16="http://schemas.microsoft.com/office/drawing/2014/main" id="{A39BD915-EC45-70F2-B028-36E65FF581D2}"/>
              </a:ext>
            </a:extLst>
          </p:cNvPr>
          <p:cNvPicPr>
            <a:picLocks noGrp="1" noChangeAspect="1"/>
          </p:cNvPicPr>
          <p:nvPr>
            <p:ph type="pic" sz="quarter" idx="26"/>
          </p:nvPr>
        </p:nvPicPr>
        <p:blipFill>
          <a:blip r:embed="rId2"/>
          <a:srcRect l="375" r="375"/>
          <a:stretch>
            <a:fillRect/>
          </a:stretch>
        </p:blipFill>
        <p:spPr>
          <a:xfrm>
            <a:off x="3805263" y="1273710"/>
            <a:ext cx="603504" cy="603504"/>
          </a:xfrm>
          <a:prstGeom prst="rect">
            <a:avLst/>
          </a:prstGeom>
        </p:spPr>
      </p:pic>
      <p:sp>
        <p:nvSpPr>
          <p:cNvPr id="76" name="Text Placeholder 75">
            <a:extLst>
              <a:ext uri="{FF2B5EF4-FFF2-40B4-BE49-F238E27FC236}">
                <a16:creationId xmlns:a16="http://schemas.microsoft.com/office/drawing/2014/main" id="{22B7CF58-259C-3848-0314-97B28D71F3F4}"/>
              </a:ext>
            </a:extLst>
          </p:cNvPr>
          <p:cNvSpPr>
            <a:spLocks noGrp="1"/>
          </p:cNvSpPr>
          <p:nvPr>
            <p:ph type="body" sz="quarter" idx="12"/>
          </p:nvPr>
        </p:nvSpPr>
        <p:spPr>
          <a:xfrm>
            <a:off x="4474081" y="1401381"/>
            <a:ext cx="3936895" cy="348162"/>
          </a:xfrm>
        </p:spPr>
        <p:txBody>
          <a:bodyPr/>
          <a:lstStyle/>
          <a:p>
            <a:r>
              <a:rPr lang="en-IN" sz="2000" b="1" dirty="0"/>
              <a:t>Top Models:</a:t>
            </a:r>
            <a:endParaRPr lang="en-US" sz="2000" b="1" dirty="0"/>
          </a:p>
        </p:txBody>
      </p:sp>
      <p:pic>
        <p:nvPicPr>
          <p:cNvPr id="45" name="Picture Placeholder 44" descr="clipboard with check list icon">
            <a:extLst>
              <a:ext uri="{FF2B5EF4-FFF2-40B4-BE49-F238E27FC236}">
                <a16:creationId xmlns:a16="http://schemas.microsoft.com/office/drawing/2014/main" id="{FC23E259-B41C-561F-221E-738AFB4320C4}"/>
              </a:ext>
            </a:extLst>
          </p:cNvPr>
          <p:cNvPicPr>
            <a:picLocks noGrp="1" noChangeAspect="1"/>
          </p:cNvPicPr>
          <p:nvPr>
            <p:ph type="pic" sz="quarter" idx="28"/>
          </p:nvPr>
        </p:nvPicPr>
        <p:blipFill>
          <a:blip r:embed="rId3"/>
          <a:srcRect l="375" r="375"/>
          <a:stretch>
            <a:fillRect/>
          </a:stretch>
        </p:blipFill>
        <p:spPr>
          <a:xfrm>
            <a:off x="3946805" y="4009035"/>
            <a:ext cx="603504" cy="603504"/>
          </a:xfrm>
          <a:prstGeom prst="rect">
            <a:avLst/>
          </a:prstGeom>
        </p:spPr>
      </p:pic>
      <p:sp>
        <p:nvSpPr>
          <p:cNvPr id="99" name="Text Placeholder 98">
            <a:extLst>
              <a:ext uri="{FF2B5EF4-FFF2-40B4-BE49-F238E27FC236}">
                <a16:creationId xmlns:a16="http://schemas.microsoft.com/office/drawing/2014/main" id="{6B5ECBED-7680-DD8A-63A0-03F004164213}"/>
              </a:ext>
            </a:extLst>
          </p:cNvPr>
          <p:cNvSpPr>
            <a:spLocks noGrp="1"/>
          </p:cNvSpPr>
          <p:nvPr>
            <p:ph type="body" sz="quarter" idx="23"/>
          </p:nvPr>
        </p:nvSpPr>
        <p:spPr>
          <a:xfrm>
            <a:off x="4727380" y="4157184"/>
            <a:ext cx="4731845" cy="348162"/>
          </a:xfrm>
        </p:spPr>
        <p:txBody>
          <a:bodyPr/>
          <a:lstStyle/>
          <a:p>
            <a:r>
              <a:rPr lang="en-IN" sz="2000" b="1" dirty="0"/>
              <a:t>Actionable Insight:</a:t>
            </a:r>
            <a:endParaRPr lang="en-US" sz="2000" b="1" dirty="0"/>
          </a:p>
        </p:txBody>
      </p:sp>
      <p:sp>
        <p:nvSpPr>
          <p:cNvPr id="100" name="Text Placeholder 99">
            <a:extLst>
              <a:ext uri="{FF2B5EF4-FFF2-40B4-BE49-F238E27FC236}">
                <a16:creationId xmlns:a16="http://schemas.microsoft.com/office/drawing/2014/main" id="{1B748D17-2628-CE30-DBB5-E98EB7097802}"/>
              </a:ext>
            </a:extLst>
          </p:cNvPr>
          <p:cNvSpPr>
            <a:spLocks noGrp="1"/>
          </p:cNvSpPr>
          <p:nvPr>
            <p:ph type="body" sz="quarter" idx="24"/>
          </p:nvPr>
        </p:nvSpPr>
        <p:spPr>
          <a:xfrm>
            <a:off x="4581930" y="4505346"/>
            <a:ext cx="6863794" cy="1068469"/>
          </a:xfrm>
        </p:spPr>
        <p:txBody>
          <a:bodyPr/>
          <a:lstStyle/>
          <a:p>
            <a:r>
              <a:rPr lang="en-US" sz="1800" dirty="0"/>
              <a:t>These models drive significant revenue; maintaining stock and offering promotions can boost further sales</a:t>
            </a:r>
            <a:endParaRPr lang="en-ZA" sz="1800" dirty="0"/>
          </a:p>
        </p:txBody>
      </p:sp>
      <p:sp>
        <p:nvSpPr>
          <p:cNvPr id="6" name="Text Placeholder 97">
            <a:extLst>
              <a:ext uri="{FF2B5EF4-FFF2-40B4-BE49-F238E27FC236}">
                <a16:creationId xmlns:a16="http://schemas.microsoft.com/office/drawing/2014/main" id="{C9A79A32-2C0D-7A00-0471-8EA81CE2C055}"/>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 name="Text Placeholder 2">
            <a:extLst>
              <a:ext uri="{FF2B5EF4-FFF2-40B4-BE49-F238E27FC236}">
                <a16:creationId xmlns:a16="http://schemas.microsoft.com/office/drawing/2014/main" id="{A421A0C2-3655-20F8-20AA-4E5F7B1AC9A5}"/>
              </a:ext>
            </a:extLst>
          </p:cNvPr>
          <p:cNvSpPr>
            <a:spLocks noGrp="1" noChangeArrowheads="1"/>
          </p:cNvSpPr>
          <p:nvPr>
            <p:ph type="body" sz="quarter" idx="13"/>
          </p:nvPr>
        </p:nvSpPr>
        <p:spPr bwMode="auto">
          <a:xfrm>
            <a:off x="4581930" y="1920530"/>
            <a:ext cx="220624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iPhone SE: 60M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OnePlus Nord: 58M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Galaxy Note 20 56M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023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04F4-A5C1-7A49-2940-1DE9DD3D4BBE}"/>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9FF514C2-F6A5-D5E5-AA1E-E875E4BC5D61}"/>
              </a:ext>
            </a:extLst>
          </p:cNvPr>
          <p:cNvSpPr>
            <a:spLocks noGrp="1"/>
          </p:cNvSpPr>
          <p:nvPr>
            <p:ph type="title"/>
          </p:nvPr>
        </p:nvSpPr>
        <p:spPr>
          <a:xfrm>
            <a:off x="3187378" y="226364"/>
            <a:ext cx="6971643" cy="575890"/>
          </a:xfrm>
        </p:spPr>
        <p:txBody>
          <a:bodyPr/>
          <a:lstStyle/>
          <a:p>
            <a:r>
              <a:rPr lang="en-IN" dirty="0"/>
              <a:t>Customer Ratings</a:t>
            </a:r>
            <a:endParaRPr lang="en-US" dirty="0"/>
          </a:p>
        </p:txBody>
      </p:sp>
      <p:pic>
        <p:nvPicPr>
          <p:cNvPr id="42" name="Picture Placeholder 41" descr="box icon">
            <a:extLst>
              <a:ext uri="{FF2B5EF4-FFF2-40B4-BE49-F238E27FC236}">
                <a16:creationId xmlns:a16="http://schemas.microsoft.com/office/drawing/2014/main" id="{AAB9B094-907A-1B2F-F408-4294C190F4E1}"/>
              </a:ext>
            </a:extLst>
          </p:cNvPr>
          <p:cNvPicPr>
            <a:picLocks noGrp="1" noChangeAspect="1"/>
          </p:cNvPicPr>
          <p:nvPr>
            <p:ph type="pic" sz="quarter" idx="26"/>
          </p:nvPr>
        </p:nvPicPr>
        <p:blipFill>
          <a:blip r:embed="rId2"/>
          <a:srcRect l="375" r="375"/>
          <a:stretch>
            <a:fillRect/>
          </a:stretch>
        </p:blipFill>
        <p:spPr>
          <a:xfrm>
            <a:off x="3805263" y="1273710"/>
            <a:ext cx="603504" cy="603504"/>
          </a:xfrm>
          <a:prstGeom prst="rect">
            <a:avLst/>
          </a:prstGeom>
        </p:spPr>
      </p:pic>
      <p:sp>
        <p:nvSpPr>
          <p:cNvPr id="76" name="Text Placeholder 75">
            <a:extLst>
              <a:ext uri="{FF2B5EF4-FFF2-40B4-BE49-F238E27FC236}">
                <a16:creationId xmlns:a16="http://schemas.microsoft.com/office/drawing/2014/main" id="{5D971DE6-3E3E-4AB6-0064-CD3EE7B6EBDE}"/>
              </a:ext>
            </a:extLst>
          </p:cNvPr>
          <p:cNvSpPr>
            <a:spLocks noGrp="1"/>
          </p:cNvSpPr>
          <p:nvPr>
            <p:ph type="body" sz="quarter" idx="12"/>
          </p:nvPr>
        </p:nvSpPr>
        <p:spPr>
          <a:xfrm>
            <a:off x="4474081" y="1401381"/>
            <a:ext cx="3936895" cy="348162"/>
          </a:xfrm>
        </p:spPr>
        <p:txBody>
          <a:bodyPr/>
          <a:lstStyle/>
          <a:p>
            <a:r>
              <a:rPr lang="en-IN" sz="2000" b="1" dirty="0"/>
              <a:t>Distribution:</a:t>
            </a:r>
            <a:endParaRPr lang="en-US" sz="2000" b="1" dirty="0"/>
          </a:p>
        </p:txBody>
      </p:sp>
      <p:pic>
        <p:nvPicPr>
          <p:cNvPr id="45" name="Picture Placeholder 44" descr="clipboard with check list icon">
            <a:extLst>
              <a:ext uri="{FF2B5EF4-FFF2-40B4-BE49-F238E27FC236}">
                <a16:creationId xmlns:a16="http://schemas.microsoft.com/office/drawing/2014/main" id="{8414BEE0-590C-D65C-D493-40370FDBBD1D}"/>
              </a:ext>
            </a:extLst>
          </p:cNvPr>
          <p:cNvPicPr>
            <a:picLocks noGrp="1" noChangeAspect="1"/>
          </p:cNvPicPr>
          <p:nvPr>
            <p:ph type="pic" sz="quarter" idx="28"/>
          </p:nvPr>
        </p:nvPicPr>
        <p:blipFill>
          <a:blip r:embed="rId3"/>
          <a:srcRect l="375" r="375"/>
          <a:stretch>
            <a:fillRect/>
          </a:stretch>
        </p:blipFill>
        <p:spPr>
          <a:xfrm>
            <a:off x="3870577" y="3792275"/>
            <a:ext cx="603504" cy="603504"/>
          </a:xfrm>
          <a:prstGeom prst="rect">
            <a:avLst/>
          </a:prstGeom>
        </p:spPr>
      </p:pic>
      <p:sp>
        <p:nvSpPr>
          <p:cNvPr id="99" name="Text Placeholder 98">
            <a:extLst>
              <a:ext uri="{FF2B5EF4-FFF2-40B4-BE49-F238E27FC236}">
                <a16:creationId xmlns:a16="http://schemas.microsoft.com/office/drawing/2014/main" id="{7113ABD1-3BB4-A632-FF32-5D1E4C5EAB11}"/>
              </a:ext>
            </a:extLst>
          </p:cNvPr>
          <p:cNvSpPr>
            <a:spLocks noGrp="1"/>
          </p:cNvSpPr>
          <p:nvPr>
            <p:ph type="body" sz="quarter" idx="23"/>
          </p:nvPr>
        </p:nvSpPr>
        <p:spPr>
          <a:xfrm>
            <a:off x="4581930" y="4011735"/>
            <a:ext cx="4731845" cy="348162"/>
          </a:xfrm>
        </p:spPr>
        <p:txBody>
          <a:bodyPr/>
          <a:lstStyle/>
          <a:p>
            <a:r>
              <a:rPr lang="en-IN" sz="2000" b="1" dirty="0"/>
              <a:t>Actionable Insight:</a:t>
            </a:r>
            <a:endParaRPr lang="en-US" sz="2000" b="1" dirty="0"/>
          </a:p>
        </p:txBody>
      </p:sp>
      <p:sp>
        <p:nvSpPr>
          <p:cNvPr id="100" name="Text Placeholder 99">
            <a:extLst>
              <a:ext uri="{FF2B5EF4-FFF2-40B4-BE49-F238E27FC236}">
                <a16:creationId xmlns:a16="http://schemas.microsoft.com/office/drawing/2014/main" id="{BC9812FE-17A5-5F5B-E3DA-1BAEC6CBDF89}"/>
              </a:ext>
            </a:extLst>
          </p:cNvPr>
          <p:cNvSpPr>
            <a:spLocks noGrp="1"/>
          </p:cNvSpPr>
          <p:nvPr>
            <p:ph type="body" sz="quarter" idx="24"/>
          </p:nvPr>
        </p:nvSpPr>
        <p:spPr>
          <a:xfrm>
            <a:off x="4581930" y="4421211"/>
            <a:ext cx="6863794" cy="1068469"/>
          </a:xfrm>
        </p:spPr>
        <p:txBody>
          <a:bodyPr/>
          <a:lstStyle/>
          <a:p>
            <a:r>
              <a:rPr lang="en-US" sz="1800" dirty="0"/>
              <a:t>Improve post-sale customer service to enhance ratings in the “Poor” and “Average” segments</a:t>
            </a:r>
            <a:endParaRPr lang="en-ZA" sz="1800" dirty="0"/>
          </a:p>
        </p:txBody>
      </p:sp>
      <p:sp>
        <p:nvSpPr>
          <p:cNvPr id="6" name="Text Placeholder 97">
            <a:extLst>
              <a:ext uri="{FF2B5EF4-FFF2-40B4-BE49-F238E27FC236}">
                <a16:creationId xmlns:a16="http://schemas.microsoft.com/office/drawing/2014/main" id="{1F918E98-54B7-4187-5891-CE1464E9C53D}"/>
              </a:ext>
            </a:extLst>
          </p:cNvPr>
          <p:cNvSpPr txBox="1">
            <a:spLocks/>
          </p:cNvSpPr>
          <p:nvPr/>
        </p:nvSpPr>
        <p:spPr>
          <a:xfrm>
            <a:off x="7398429" y="2220999"/>
            <a:ext cx="3008630" cy="20897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7" name="Rectangle 3">
            <a:extLst>
              <a:ext uri="{FF2B5EF4-FFF2-40B4-BE49-F238E27FC236}">
                <a16:creationId xmlns:a16="http://schemas.microsoft.com/office/drawing/2014/main" id="{EB2000ED-4838-4B72-D366-F992B80FD664}"/>
              </a:ext>
            </a:extLst>
          </p:cNvPr>
          <p:cNvSpPr>
            <a:spLocks noGrp="1" noChangeArrowheads="1"/>
          </p:cNvSpPr>
          <p:nvPr>
            <p:ph type="body" sz="quarter" idx="13"/>
          </p:nvPr>
        </p:nvSpPr>
        <p:spPr bwMode="auto">
          <a:xfrm>
            <a:off x="4408767" y="2003167"/>
            <a:ext cx="296985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Good: 70%</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Poor: 852 ratings (~20%)</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Average: 652 ratings (~10%) </a:t>
            </a:r>
          </a:p>
        </p:txBody>
      </p:sp>
    </p:spTree>
    <p:extLst>
      <p:ext uri="{BB962C8B-B14F-4D97-AF65-F5344CB8AC3E}">
        <p14:creationId xmlns:p14="http://schemas.microsoft.com/office/powerpoint/2010/main" val="74064440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72</TotalTime>
  <Words>635</Words>
  <Application>Microsoft Office PowerPoint</Application>
  <PresentationFormat>Widescreen</PresentationFormat>
  <Paragraphs>117</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 Display</vt:lpstr>
      <vt:lpstr>Arial</vt:lpstr>
      <vt:lpstr>Calibri</vt:lpstr>
      <vt:lpstr>Century Gothic Bold</vt:lpstr>
      <vt:lpstr>Courier New</vt:lpstr>
      <vt:lpstr>Daytona Pro Light</vt:lpstr>
      <vt:lpstr>Office Theme</vt:lpstr>
      <vt:lpstr>Mobile sales analysis </vt:lpstr>
      <vt:lpstr>About Reliance Digital  </vt:lpstr>
      <vt:lpstr>Introduction </vt:lpstr>
      <vt:lpstr>Key metrics </vt:lpstr>
      <vt:lpstr>Sales Performance by Month</vt:lpstr>
      <vt:lpstr>Regional Performance (City-Wise)</vt:lpstr>
      <vt:lpstr>Brand Performance</vt:lpstr>
      <vt:lpstr>Best-Selling Mobile Models</vt:lpstr>
      <vt:lpstr>Customer Ratings</vt:lpstr>
      <vt:lpstr>Payment Methods Analysis</vt:lpstr>
      <vt:lpstr>Sales by Day of the Week</vt:lpstr>
      <vt:lpstr>Year-over-Year Performance</vt:lpstr>
      <vt:lpstr>Actionable Recommendations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Dhawas</dc:creator>
  <cp:lastModifiedBy>Bhushan Dhawas</cp:lastModifiedBy>
  <cp:revision>2</cp:revision>
  <dcterms:created xsi:type="dcterms:W3CDTF">2024-12-01T14:05:15Z</dcterms:created>
  <dcterms:modified xsi:type="dcterms:W3CDTF">2024-12-01T15:17:49Z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